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3"/>
      <p:bold r:id="rId14"/>
      <p:italic r:id="rId15"/>
      <p:boldItalic r:id="rId16"/>
    </p:embeddedFont>
    <p:embeddedFont>
      <p:font typeface="PT Serif" panose="020A0603040505020204" pitchFamily="18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6" d="100"/>
          <a:sy n="136" d="100"/>
        </p:scale>
        <p:origin x="81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>
          <a:extLst>
            <a:ext uri="{FF2B5EF4-FFF2-40B4-BE49-F238E27FC236}">
              <a16:creationId xmlns:a16="http://schemas.microsoft.com/office/drawing/2014/main" id="{034B7512-3673-E06F-F6A2-7F5AA43F1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>
            <a:extLst>
              <a:ext uri="{FF2B5EF4-FFF2-40B4-BE49-F238E27FC236}">
                <a16:creationId xmlns:a16="http://schemas.microsoft.com/office/drawing/2014/main" id="{B1FBF2E6-8BB0-35CB-891F-563DC4A6A83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7:notes">
            <a:extLst>
              <a:ext uri="{FF2B5EF4-FFF2-40B4-BE49-F238E27FC236}">
                <a16:creationId xmlns:a16="http://schemas.microsoft.com/office/drawing/2014/main" id="{7AB4121C-FD2B-7A48-7630-7840ECA59D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7586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" name="Google Shape;6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af9a4c54e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g3af9a4c54e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af9a4c54e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3af9a4c54ed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af9a4c54ed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g3af9a4c54ed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7" name="Google Shape;11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000000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34275" y="1839413"/>
            <a:ext cx="78888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 rot="10800000">
            <a:off x="2588100" y="3488719"/>
            <a:ext cx="3967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2318100" y="113175"/>
            <a:ext cx="4507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body" idx="1"/>
          </p:nvPr>
        </p:nvSpPr>
        <p:spPr>
          <a:xfrm>
            <a:off x="617100" y="1269863"/>
            <a:ext cx="7909800" cy="3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□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□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cxnSp>
        <p:nvCxnSpPr>
          <p:cNvPr id="15" name="Google Shape;15;p3"/>
          <p:cNvCxnSpPr/>
          <p:nvPr/>
        </p:nvCxnSpPr>
        <p:spPr>
          <a:xfrm rot="10800000">
            <a:off x="-23700" y="541800"/>
            <a:ext cx="2341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16" name="Google Shape;16;p3"/>
          <p:cNvCxnSpPr/>
          <p:nvPr/>
        </p:nvCxnSpPr>
        <p:spPr>
          <a:xfrm>
            <a:off x="6825900" y="541800"/>
            <a:ext cx="2331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ctrTitle"/>
          </p:nvPr>
        </p:nvSpPr>
        <p:spPr>
          <a:xfrm>
            <a:off x="2600500" y="2040544"/>
            <a:ext cx="58578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1"/>
          </p:nvPr>
        </p:nvSpPr>
        <p:spPr>
          <a:xfrm>
            <a:off x="2600400" y="3182963"/>
            <a:ext cx="58578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i="1">
                <a:solidFill>
                  <a:schemeClr val="accen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i="1">
                <a:solidFill>
                  <a:schemeClr val="accen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i="1">
                <a:solidFill>
                  <a:schemeClr val="accen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i="1">
                <a:solidFill>
                  <a:schemeClr val="accen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i="1">
                <a:solidFill>
                  <a:schemeClr val="accen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i="1">
                <a:solidFill>
                  <a:schemeClr val="accen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i="1">
                <a:solidFill>
                  <a:schemeClr val="accen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i="1">
                <a:solidFill>
                  <a:schemeClr val="accen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i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cxnSp>
        <p:nvCxnSpPr>
          <p:cNvPr id="23" name="Google Shape;23;p5"/>
          <p:cNvCxnSpPr/>
          <p:nvPr/>
        </p:nvCxnSpPr>
        <p:spPr>
          <a:xfrm rot="10800000">
            <a:off x="-15990" y="2933511"/>
            <a:ext cx="2476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/>
          <p:nvPr/>
        </p:nvSpPr>
        <p:spPr>
          <a:xfrm>
            <a:off x="4229046" y="1045786"/>
            <a:ext cx="685800" cy="653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6"/>
          <p:cNvSpPr txBox="1">
            <a:spLocks noGrp="1"/>
          </p:cNvSpPr>
          <p:nvPr>
            <p:ph type="body" idx="1"/>
          </p:nvPr>
        </p:nvSpPr>
        <p:spPr>
          <a:xfrm>
            <a:off x="1555350" y="1818900"/>
            <a:ext cx="6033300" cy="8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3000"/>
              <a:buChar char="○"/>
              <a:defRPr sz="3000" i="1">
                <a:solidFill>
                  <a:schemeClr val="accent1"/>
                </a:solidFill>
              </a:defRPr>
            </a:lvl1pPr>
            <a:lvl2pPr marL="914400" lvl="1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Char char="□"/>
              <a:defRPr sz="3000" i="1">
                <a:solidFill>
                  <a:schemeClr val="accent1"/>
                </a:solidFill>
              </a:defRPr>
            </a:lvl2pPr>
            <a:lvl3pPr marL="1371600" lvl="2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Char char="○"/>
              <a:defRPr sz="3000" i="1">
                <a:solidFill>
                  <a:schemeClr val="accent1"/>
                </a:solidFill>
              </a:defRPr>
            </a:lvl3pPr>
            <a:lvl4pPr marL="1828800" lvl="3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Char char="□"/>
              <a:defRPr sz="3000" i="1">
                <a:solidFill>
                  <a:schemeClr val="accent1"/>
                </a:solidFill>
              </a:defRPr>
            </a:lvl4pPr>
            <a:lvl5pPr marL="2286000" lvl="4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Char char="○"/>
              <a:defRPr sz="3000" i="1">
                <a:solidFill>
                  <a:schemeClr val="accent1"/>
                </a:solidFill>
              </a:defRPr>
            </a:lvl5pPr>
            <a:lvl6pPr marL="2743200" lvl="5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Char char="■"/>
              <a:defRPr sz="3000" i="1">
                <a:solidFill>
                  <a:schemeClr val="accent1"/>
                </a:solidFill>
              </a:defRPr>
            </a:lvl6pPr>
            <a:lvl7pPr marL="3200400" lvl="6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Char char="●"/>
              <a:defRPr sz="3000" i="1">
                <a:solidFill>
                  <a:schemeClr val="accent1"/>
                </a:solidFill>
              </a:defRPr>
            </a:lvl7pPr>
            <a:lvl8pPr marL="3657600" lvl="7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Char char="○"/>
              <a:defRPr sz="3000" i="1">
                <a:solidFill>
                  <a:schemeClr val="accent1"/>
                </a:solidFill>
              </a:defRPr>
            </a:lvl8pPr>
            <a:lvl9pPr marL="4114800" lvl="8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Char char="■"/>
              <a:defRPr sz="3000" i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/>
          <p:nvPr/>
        </p:nvSpPr>
        <p:spPr>
          <a:xfrm>
            <a:off x="3801800" y="854771"/>
            <a:ext cx="1540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lang="en" sz="9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9600" b="0" i="0" u="none" strike="noStrike" cap="non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8F7B87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626350" y="1346063"/>
            <a:ext cx="3644400" cy="32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1pPr>
            <a:lvl2pPr marL="914400" lvl="1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3pPr>
            <a:lvl4pPr marL="1828800" lvl="3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4pPr>
            <a:lvl5pPr marL="2286000" lvl="4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2"/>
          </p:nvPr>
        </p:nvSpPr>
        <p:spPr>
          <a:xfrm>
            <a:off x="4870698" y="1346063"/>
            <a:ext cx="3644400" cy="32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1pPr>
            <a:lvl2pPr marL="914400" lvl="1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3pPr>
            <a:lvl4pPr marL="1828800" lvl="3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4pPr>
            <a:lvl5pPr marL="2286000" lvl="4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2318100" y="113175"/>
            <a:ext cx="4507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33" name="Google Shape;33;p7"/>
          <p:cNvCxnSpPr/>
          <p:nvPr/>
        </p:nvCxnSpPr>
        <p:spPr>
          <a:xfrm rot="10800000">
            <a:off x="-23700" y="541800"/>
            <a:ext cx="2341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34" name="Google Shape;34;p7"/>
          <p:cNvCxnSpPr/>
          <p:nvPr/>
        </p:nvCxnSpPr>
        <p:spPr>
          <a:xfrm>
            <a:off x="6825900" y="541800"/>
            <a:ext cx="2331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body" idx="1"/>
          </p:nvPr>
        </p:nvSpPr>
        <p:spPr>
          <a:xfrm>
            <a:off x="626350" y="1281750"/>
            <a:ext cx="2547900" cy="3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2pPr>
            <a:lvl3pPr marL="1371600" lvl="2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3pPr>
            <a:lvl4pPr marL="1828800" lvl="3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4pPr>
            <a:lvl5pPr marL="2286000" lvl="4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2"/>
          </p:nvPr>
        </p:nvSpPr>
        <p:spPr>
          <a:xfrm>
            <a:off x="3304738" y="1281750"/>
            <a:ext cx="2547900" cy="3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2pPr>
            <a:lvl3pPr marL="1371600" lvl="2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3pPr>
            <a:lvl4pPr marL="1828800" lvl="3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4pPr>
            <a:lvl5pPr marL="2286000" lvl="4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3"/>
          </p:nvPr>
        </p:nvSpPr>
        <p:spPr>
          <a:xfrm>
            <a:off x="5983125" y="1281750"/>
            <a:ext cx="2547900" cy="31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2pPr>
            <a:lvl3pPr marL="1371600" lvl="2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3pPr>
            <a:lvl4pPr marL="1828800" lvl="3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4pPr>
            <a:lvl5pPr marL="2286000" lvl="4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2318100" y="113175"/>
            <a:ext cx="4507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41" name="Google Shape;41;p8"/>
          <p:cNvCxnSpPr/>
          <p:nvPr/>
        </p:nvCxnSpPr>
        <p:spPr>
          <a:xfrm rot="10800000">
            <a:off x="-23700" y="541800"/>
            <a:ext cx="2341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42" name="Google Shape;42;p8"/>
          <p:cNvCxnSpPr/>
          <p:nvPr/>
        </p:nvCxnSpPr>
        <p:spPr>
          <a:xfrm>
            <a:off x="6825900" y="541800"/>
            <a:ext cx="2331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318100" y="113175"/>
            <a:ext cx="4507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46" name="Google Shape;46;p9"/>
          <p:cNvCxnSpPr/>
          <p:nvPr/>
        </p:nvCxnSpPr>
        <p:spPr>
          <a:xfrm rot="10800000">
            <a:off x="-23700" y="541800"/>
            <a:ext cx="2341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47" name="Google Shape;47;p9"/>
          <p:cNvCxnSpPr/>
          <p:nvPr/>
        </p:nvCxnSpPr>
        <p:spPr>
          <a:xfrm>
            <a:off x="6825900" y="541800"/>
            <a:ext cx="2331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2600500" y="4396706"/>
            <a:ext cx="39576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 i="1"/>
            </a:lvl1pPr>
          </a:lstStyle>
          <a:p>
            <a:endParaRPr/>
          </a:p>
        </p:txBody>
      </p:sp>
      <p:cxnSp>
        <p:nvCxnSpPr>
          <p:cNvPr id="51" name="Google Shape;51;p10"/>
          <p:cNvCxnSpPr/>
          <p:nvPr/>
        </p:nvCxnSpPr>
        <p:spPr>
          <a:xfrm rot="10800000">
            <a:off x="-15900" y="4689847"/>
            <a:ext cx="2334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52" name="Google Shape;52;p10"/>
          <p:cNvCxnSpPr/>
          <p:nvPr/>
        </p:nvCxnSpPr>
        <p:spPr>
          <a:xfrm>
            <a:off x="6825900" y="4689847"/>
            <a:ext cx="233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none" w="sm" len="sm"/>
          </a:ln>
        </p:spPr>
      </p:cxn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430350" y="206000"/>
            <a:ext cx="4283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17100" y="1269863"/>
            <a:ext cx="7909800" cy="3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PT Serif"/>
              <a:buChar char="○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PT Serif"/>
              <a:buChar char="□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PT Serif"/>
              <a:buChar char="○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□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○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■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●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○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■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magical-blini-70aad5.netlify.app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bespoke-pothos-507aa6.netlify.app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ctrTitle"/>
          </p:nvPr>
        </p:nvSpPr>
        <p:spPr>
          <a:xfrm>
            <a:off x="634275" y="1839413"/>
            <a:ext cx="78888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McDonald's UI/UX Redesign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>
          <a:extLst>
            <a:ext uri="{FF2B5EF4-FFF2-40B4-BE49-F238E27FC236}">
              <a16:creationId xmlns:a16="http://schemas.microsoft.com/office/drawing/2014/main" id="{1AF4E54C-5FBA-F6A9-9F9A-8B6E4BB6AF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>
            <a:extLst>
              <a:ext uri="{FF2B5EF4-FFF2-40B4-BE49-F238E27FC236}">
                <a16:creationId xmlns:a16="http://schemas.microsoft.com/office/drawing/2014/main" id="{A5870BD5-521B-144E-39E8-E018FAADB4A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" name="Google Shape;120;p19">
            <a:hlinkClick r:id="rId3"/>
            <a:extLst>
              <a:ext uri="{FF2B5EF4-FFF2-40B4-BE49-F238E27FC236}">
                <a16:creationId xmlns:a16="http://schemas.microsoft.com/office/drawing/2014/main" id="{DE465490-E60D-5F48-B3F2-BBA415C1BE4E}"/>
              </a:ext>
            </a:extLst>
          </p:cNvPr>
          <p:cNvSpPr txBox="1"/>
          <p:nvPr/>
        </p:nvSpPr>
        <p:spPr>
          <a:xfrm>
            <a:off x="129450" y="2221617"/>
            <a:ext cx="8885100" cy="5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buSzPts val="2400"/>
            </a:pPr>
            <a:r>
              <a:rPr lang="en-US" sz="2400" dirty="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  <a:hlinkClick r:id="rId4"/>
              </a:rPr>
              <a:t>Click to view the new design</a:t>
            </a:r>
            <a:endParaRPr sz="2400" b="0" i="0" u="none" strike="noStrike" cap="none" dirty="0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</p:spTree>
    <p:extLst>
      <p:ext uri="{BB962C8B-B14F-4D97-AF65-F5344CB8AC3E}">
        <p14:creationId xmlns:p14="http://schemas.microsoft.com/office/powerpoint/2010/main" val="380580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>
            <a:spLocks noGrp="1"/>
          </p:cNvSpPr>
          <p:nvPr>
            <p:ph type="title"/>
          </p:nvPr>
        </p:nvSpPr>
        <p:spPr>
          <a:xfrm>
            <a:off x="2318100" y="113175"/>
            <a:ext cx="4507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2400"/>
              <a:t>Introduction</a:t>
            </a:r>
            <a:endParaRPr sz="2400"/>
          </a:p>
        </p:txBody>
      </p:sp>
      <p:sp>
        <p:nvSpPr>
          <p:cNvPr id="64" name="Google Shape;64;p12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body" idx="1"/>
          </p:nvPr>
        </p:nvSpPr>
        <p:spPr>
          <a:xfrm>
            <a:off x="617100" y="1298438"/>
            <a:ext cx="7909800" cy="3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Good morning everyone. Today, I will present a UI / UX redesign for the McDonald's Egypt website. My primary goal was to enhance the user experience by solving usability issues found in the four core sections: </a:t>
            </a:r>
            <a:r>
              <a:rPr lang="en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Home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Eat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Learn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lang="en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Family</a:t>
            </a: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I focused on making navigation smoother and the interface more intuitive.</a:t>
            </a:r>
            <a:endParaRPr sz="2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71" name="Google Shape;71;p13"/>
          <p:cNvSpPr txBox="1"/>
          <p:nvPr/>
        </p:nvSpPr>
        <p:spPr>
          <a:xfrm>
            <a:off x="127575" y="127875"/>
            <a:ext cx="8885100" cy="5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The home page ui/ux problems “Header issues”</a:t>
            </a: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72" name="Google Shape;72;p13"/>
          <p:cNvSpPr txBox="1"/>
          <p:nvPr/>
        </p:nvSpPr>
        <p:spPr>
          <a:xfrm>
            <a:off x="0" y="708375"/>
            <a:ext cx="9144000" cy="8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1-</a:t>
            </a:r>
            <a:r>
              <a:rPr lang="en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Logo Misalignment &amp; Layout Shift:</a:t>
            </a:r>
            <a:r>
              <a:rPr lang="en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The logo is floating outside the grid boundary, causing visual imbalance and breaking the alignment with other header elements.</a:t>
            </a: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A screenshot of a fast food restaurant&#10;&#10;AI-generated content may be incorrect.">
            <a:extLst>
              <a:ext uri="{FF2B5EF4-FFF2-40B4-BE49-F238E27FC236}">
                <a16:creationId xmlns:a16="http://schemas.microsoft.com/office/drawing/2014/main" id="{6594EEAB-8AD7-DDF2-35C6-AC6D28A894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726" y="1625179"/>
            <a:ext cx="8539089" cy="32006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79" name="Google Shape;79;p14"/>
          <p:cNvSpPr txBox="1"/>
          <p:nvPr/>
        </p:nvSpPr>
        <p:spPr>
          <a:xfrm>
            <a:off x="127575" y="127875"/>
            <a:ext cx="8885100" cy="5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The home page ui/ux problems “Header issues”</a:t>
            </a: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80" name="Google Shape;80;p14"/>
          <p:cNvSpPr txBox="1"/>
          <p:nvPr/>
        </p:nvSpPr>
        <p:spPr>
          <a:xfrm>
            <a:off x="0" y="708375"/>
            <a:ext cx="9144000" cy="8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2-</a:t>
            </a:r>
            <a:r>
              <a:rPr lang="en" sz="1200" b="1"/>
              <a:t>Overwhelming Mega-Menus on Hover:</a:t>
            </a:r>
            <a:r>
              <a:rPr lang="en" sz="1200"/>
              <a:t> Nav-links trigger cluttered mega-menus on hover, increasing </a:t>
            </a:r>
            <a:r>
              <a:rPr lang="en" sz="1200" b="1"/>
              <a:t>Cognitive Load</a:t>
            </a:r>
            <a:r>
              <a:rPr lang="en" sz="1200"/>
              <a:t> for the user. It’s bad UX to force all options at once instead of categorizing them on dedicated landing pages.</a:t>
            </a:r>
            <a:endParaRPr sz="12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600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B8934ABB-6D43-1FE0-3504-01DB0A4A18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1354" y="1477108"/>
            <a:ext cx="8567224" cy="33171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87" name="Google Shape;87;p15"/>
          <p:cNvSpPr txBox="1"/>
          <p:nvPr/>
        </p:nvSpPr>
        <p:spPr>
          <a:xfrm>
            <a:off x="127575" y="127875"/>
            <a:ext cx="8885100" cy="5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The home page ui/ux problems “Header issues”</a:t>
            </a: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0" y="708375"/>
            <a:ext cx="9144000" cy="5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1"/>
              <a:t>3- Poor Search Experience (Usability Issue):</a:t>
            </a:r>
            <a:r>
              <a:rPr lang="en" sz="1200"/>
              <a:t> The search function is hidden or outdated, lacking a proper input field, which reduces accessibility for users trying to find specific items quickly.</a:t>
            </a:r>
            <a:endParaRPr sz="12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600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5"/>
          <p:cNvSpPr txBox="1"/>
          <p:nvPr/>
        </p:nvSpPr>
        <p:spPr>
          <a:xfrm>
            <a:off x="0" y="4562951"/>
            <a:ext cx="9144000" cy="5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1" dirty="0"/>
              <a:t>4- Missing Primary CTA (Log In):</a:t>
            </a:r>
            <a:r>
              <a:rPr lang="en" sz="1200" dirty="0"/>
              <a:t> There is no clear "Log In" or "Sign Up" button, which is a critical element for user retention and loyalty programs.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Media2">
            <a:hlinkClick r:id="" action="ppaction://media"/>
            <a:extLst>
              <a:ext uri="{FF2B5EF4-FFF2-40B4-BE49-F238E27FC236}">
                <a16:creationId xmlns:a16="http://schemas.microsoft.com/office/drawing/2014/main" id="{AB306FFC-6B6E-895D-0597-FDCF4112AC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7487" y="1223890"/>
            <a:ext cx="8714935" cy="32323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96" name="Google Shape;96;p16"/>
          <p:cNvSpPr txBox="1"/>
          <p:nvPr/>
        </p:nvSpPr>
        <p:spPr>
          <a:xfrm>
            <a:off x="127575" y="127875"/>
            <a:ext cx="8885100" cy="5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The home page ui/ux problems “Body</a:t>
            </a:r>
            <a:r>
              <a:rPr lang="en"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 &amp; footer </a:t>
            </a:r>
            <a:r>
              <a:rPr lang="en"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issues”</a:t>
            </a: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97" name="Google Shape;97;p16"/>
          <p:cNvSpPr txBox="1"/>
          <p:nvPr/>
        </p:nvSpPr>
        <p:spPr>
          <a:xfrm>
            <a:off x="0" y="589449"/>
            <a:ext cx="3866901" cy="4426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800" b="1" i="0" u="none" strike="noStrike" cap="none" dirty="0">
                <a:solidFill>
                  <a:srgbClr val="000000"/>
                </a:solidFill>
              </a:rPr>
              <a:t>1-</a:t>
            </a:r>
            <a:r>
              <a:rPr lang="en" sz="17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Broken Slider &amp; Usability: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The image slider is non-functional and unresponsive, creating a frustrating experience. It forces users to view static, cut-off content.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600" b="1" i="0" u="none" strike="noStrike" cap="none" dirty="0">
                <a:solidFill>
                  <a:srgbClr val="000000"/>
                </a:solidFill>
              </a:rPr>
              <a:t>2- 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Poor Use of White Space (Negative Space):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Excessive and random white spaces make the layout feel disconnected and "empty" rather than "clean," destroying the visual flow.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600" b="1" i="0" u="none" strike="noStrike" cap="none" dirty="0">
                <a:solidFill>
                  <a:srgbClr val="000000"/>
                </a:solidFill>
              </a:rPr>
              <a:t>3-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Poor CTA Placement &amp; Discoverability: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The delivery button lacks 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 weight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is positioned outside the user's primary 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scanning path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(F-Pattern), which drastically lowers its 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discoverability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hinders the conversion flow.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6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600" b="1" dirty="0"/>
              <a:t>4-</a:t>
            </a:r>
            <a:r>
              <a:rPr lang="en" sz="1200" dirty="0"/>
              <a:t> </a:t>
            </a:r>
            <a:r>
              <a:rPr lang="en" sz="1200" b="1" dirty="0"/>
              <a:t>The footer is not divided and all the links are next to each other.</a:t>
            </a:r>
            <a:endParaRPr sz="15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dirty="0"/>
          </a:p>
        </p:txBody>
      </p:sp>
      <p:pic>
        <p:nvPicPr>
          <p:cNvPr id="98" name="Google Shape;98;p16" title="Screenshot (882).png"/>
          <p:cNvPicPr preferRelativeResize="0"/>
          <p:nvPr/>
        </p:nvPicPr>
        <p:blipFill rotWithShape="1">
          <a:blip r:embed="rId3">
            <a:alphaModFix/>
          </a:blip>
          <a:srcRect t="14115" b="6361"/>
          <a:stretch/>
        </p:blipFill>
        <p:spPr>
          <a:xfrm>
            <a:off x="3960055" y="708376"/>
            <a:ext cx="5052620" cy="4041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04" name="Google Shape;104;p17"/>
          <p:cNvSpPr txBox="1"/>
          <p:nvPr/>
        </p:nvSpPr>
        <p:spPr>
          <a:xfrm>
            <a:off x="127575" y="127875"/>
            <a:ext cx="8885100" cy="5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The Eat page ui/ux problems</a:t>
            </a: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0" y="578675"/>
            <a:ext cx="3868615" cy="44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5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1-</a:t>
            </a:r>
            <a:r>
              <a:rPr lang="en" sz="11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Lack of Contextual Header (Weak Visual Engagement)</a:t>
            </a:r>
            <a:r>
              <a:rPr lang="en" sz="1100" b="1" dirty="0"/>
              <a:t>:</a:t>
            </a:r>
            <a:r>
              <a:rPr lang="en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section heading ("Eat") is floating as plain text without any supporting imagery. </a:t>
            </a:r>
            <a:endParaRPr sz="1100" dirty="0"/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 i="0" u="none" strike="noStrike" cap="none" dirty="0">
                <a:solidFill>
                  <a:srgbClr val="000000"/>
                </a:solidFill>
              </a:rPr>
              <a:t>2- </a:t>
            </a:r>
            <a:r>
              <a:rPr lang="en" sz="11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Flat Layout &amp; Lack of Containment (No Depth)</a:t>
            </a:r>
            <a:r>
              <a:rPr lang="en" sz="1100" b="1" dirty="0"/>
              <a:t>:</a:t>
            </a:r>
            <a:r>
              <a:rPr lang="en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content areas (Menu &amp; Promotions) lack defined borders or </a:t>
            </a:r>
            <a:r>
              <a:rPr lang="en" sz="11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Drop Shadows</a:t>
            </a:r>
            <a:r>
              <a:rPr lang="en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This "Flat Design" makes elements blend into the white background, causing a loss of focus. The user can't distinguish where one section ends and the other begins.</a:t>
            </a:r>
            <a:endParaRPr sz="13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500" b="1" i="0" u="none" strike="noStrike" cap="none" dirty="0">
                <a:solidFill>
                  <a:srgbClr val="000000"/>
                </a:solidFill>
              </a:rPr>
              <a:t>3- </a:t>
            </a:r>
            <a:r>
              <a:rPr lang="en" sz="11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Poor Affordance on Links (Bad Hover Effects)</a:t>
            </a:r>
            <a:r>
              <a:rPr lang="en" sz="1100" b="1" dirty="0"/>
              <a:t>:</a:t>
            </a:r>
            <a:r>
              <a:rPr lang="en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text links have weak </a:t>
            </a:r>
            <a:r>
              <a:rPr lang="en" sz="11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 Affordance</a:t>
            </a:r>
            <a:r>
              <a:rPr lang="en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The hover effects are practically non-existent or visually unappealing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500" b="1" u="none" strike="noStrike" cap="none" dirty="0">
                <a:solidFill>
                  <a:srgbClr val="000000"/>
                </a:solidFill>
              </a:rPr>
              <a:t>4- </a:t>
            </a:r>
            <a:r>
              <a:rPr lang="en" sz="11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Weak CTA Prominence (Banner Blindness)</a:t>
            </a:r>
            <a:r>
              <a:rPr lang="en" sz="1100" b="1" dirty="0"/>
              <a:t>:</a:t>
            </a:r>
            <a:r>
              <a:rPr lang="en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"McDelivery" box looks like a static advertisement banner rather than a functional tool. It lacks </a:t>
            </a:r>
            <a:r>
              <a:rPr lang="en" sz="11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 Weight</a:t>
            </a:r>
            <a:r>
              <a:rPr lang="en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doesn't stand out as the primary action, potentially suffering from </a:t>
            </a:r>
            <a:r>
              <a:rPr lang="en" sz="11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Banner Blindness</a:t>
            </a:r>
            <a:r>
              <a:rPr lang="en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" name="Google Shape;106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92173" y="775438"/>
            <a:ext cx="4820504" cy="40998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12" name="Google Shape;112;p18"/>
          <p:cNvSpPr txBox="1"/>
          <p:nvPr/>
        </p:nvSpPr>
        <p:spPr>
          <a:xfrm>
            <a:off x="127575" y="127875"/>
            <a:ext cx="8885100" cy="5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The Learn page ui/ux problems</a:t>
            </a: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113" name="Google Shape;113;p18"/>
          <p:cNvSpPr txBox="1"/>
          <p:nvPr/>
        </p:nvSpPr>
        <p:spPr>
          <a:xfrm>
            <a:off x="0" y="639513"/>
            <a:ext cx="4227342" cy="3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5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1-</a:t>
            </a:r>
            <a:r>
              <a:rPr lang="en" sz="13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Lack of Contextual Header (Weak Visual Engagement)</a:t>
            </a:r>
            <a:r>
              <a:rPr lang="en" sz="1300" b="1" dirty="0"/>
              <a:t>:</a:t>
            </a:r>
            <a:r>
              <a:rPr lang="en" sz="13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section heading ("Eat") is floating as plain text without any supporting imagery. It fails to create an </a:t>
            </a:r>
            <a:r>
              <a:rPr lang="en" sz="13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"Atmosphere"</a:t>
            </a:r>
            <a:r>
              <a:rPr lang="en" sz="13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or set the mood for the dining experience, making the interface feel dry and purely functional.</a:t>
            </a:r>
            <a:endParaRPr sz="13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500" b="1" i="0" u="none" strike="noStrike" cap="none" dirty="0">
                <a:solidFill>
                  <a:srgbClr val="000000"/>
                </a:solidFill>
              </a:rPr>
              <a:t>2- </a:t>
            </a:r>
            <a:r>
              <a:rPr lang="en" sz="13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Flat Layout &amp; Lack of Containment (No Depth)</a:t>
            </a:r>
            <a:r>
              <a:rPr lang="en" sz="1300" b="1" dirty="0"/>
              <a:t>:</a:t>
            </a:r>
            <a:r>
              <a:rPr lang="en" sz="13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content areas (Menu &amp; Promotions) lack defined borders or </a:t>
            </a:r>
            <a:r>
              <a:rPr lang="en" sz="13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Drop </a:t>
            </a:r>
            <a:r>
              <a:rPr lang="en" sz="1300" b="1" i="0" u="none" strike="noStrike" cap="none" dirty="0">
                <a:solidFill>
                  <a:srgbClr val="000000"/>
                </a:solidFill>
              </a:rPr>
              <a:t>Shadows</a:t>
            </a:r>
            <a:r>
              <a:rPr lang="en" sz="13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This "Flat Design" makes elements blend into the white background, causing a loss of focus. The user can't distinguish where one section ends and the other begins.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1" i="0" u="none" strike="noStrike" cap="none" dirty="0">
                <a:solidFill>
                  <a:srgbClr val="000000"/>
                </a:solidFill>
              </a:rPr>
              <a:t>3- </a:t>
            </a:r>
            <a:r>
              <a:rPr lang="en" sz="13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Poor Affordance on Links (Bad Hover Effects)</a:t>
            </a:r>
            <a:r>
              <a:rPr lang="en" sz="1300" b="1" dirty="0"/>
              <a:t>:</a:t>
            </a:r>
            <a:r>
              <a:rPr lang="en" sz="13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text links have weak </a:t>
            </a:r>
            <a:r>
              <a:rPr lang="en" sz="1300" i="0" u="none" strike="noStrike" cap="none" dirty="0">
                <a:solidFill>
                  <a:srgbClr val="000000"/>
                </a:solidFill>
              </a:rPr>
              <a:t>Visual Affordance</a:t>
            </a:r>
            <a:r>
              <a:rPr lang="en" sz="13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The hover effects are practically non-existent or visually unappealing</a:t>
            </a:r>
            <a:endParaRPr sz="2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" name="Google Shape;114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54917" y="708363"/>
            <a:ext cx="4595642" cy="4130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>
            <a:spLocks noGrp="1"/>
          </p:cNvSpPr>
          <p:nvPr>
            <p:ph type="sldNum" idx="12"/>
          </p:nvPr>
        </p:nvSpPr>
        <p:spPr>
          <a:xfrm>
            <a:off x="4297650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20" name="Google Shape;120;p19"/>
          <p:cNvSpPr txBox="1"/>
          <p:nvPr/>
        </p:nvSpPr>
        <p:spPr>
          <a:xfrm>
            <a:off x="127575" y="127875"/>
            <a:ext cx="8885100" cy="5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The Family page ui/ux problems</a:t>
            </a: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121" name="Google Shape;121;p19"/>
          <p:cNvSpPr txBox="1"/>
          <p:nvPr/>
        </p:nvSpPr>
        <p:spPr>
          <a:xfrm>
            <a:off x="0" y="708375"/>
            <a:ext cx="4079631" cy="2822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1- 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Outdated Box Model (Visual Noise)</a:t>
            </a:r>
            <a:r>
              <a:rPr lang="en" sz="1200" b="1" dirty="0"/>
              <a:t>: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cards rely on 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harsh, visible borders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define boundaries. This creates unnecessary 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 Noise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makes the interface look like an outdated wireframe or a basic HTML table rather than a modern interface.</a:t>
            </a:r>
            <a:endParaRPr sz="15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2-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Disconnected Header Context</a:t>
            </a:r>
            <a:r>
              <a:rPr lang="en" sz="1200" b="1" dirty="0"/>
              <a:t>: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heading "Family Fun Hub" is placed 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outside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the visual context, sitting plainly above the image. This separation breaks the </a:t>
            </a:r>
            <a:r>
              <a:rPr lang="e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Gestalt Law of Common Region</a:t>
            </a:r>
            <a:r>
              <a:rPr lang="e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making the title feel detached from the emotional imagery of the child.</a:t>
            </a:r>
            <a:endParaRPr sz="15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3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79631" y="708375"/>
            <a:ext cx="4775981" cy="410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eatrice template">
  <a:themeElements>
    <a:clrScheme name="Custom 347">
      <a:dk1>
        <a:srgbClr val="1D1D1B"/>
      </a:dk1>
      <a:lt1>
        <a:srgbClr val="F3EFEA"/>
      </a:lt1>
      <a:dk2>
        <a:srgbClr val="434343"/>
      </a:dk2>
      <a:lt2>
        <a:srgbClr val="FFFFFF"/>
      </a:lt2>
      <a:accent1>
        <a:srgbClr val="8F7B87"/>
      </a:accent1>
      <a:accent2>
        <a:srgbClr val="A797A1"/>
      </a:accent2>
      <a:accent3>
        <a:srgbClr val="C0B5BC"/>
      </a:accent3>
      <a:accent4>
        <a:srgbClr val="E4DDE1"/>
      </a:accent4>
      <a:accent5>
        <a:srgbClr val="EFECED"/>
      </a:accent5>
      <a:accent6>
        <a:srgbClr val="F3EFEA"/>
      </a:accent6>
      <a:hlink>
        <a:srgbClr val="1D1D1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781</Words>
  <Application>Microsoft Office PowerPoint</Application>
  <PresentationFormat>On-screen Show (16:9)</PresentationFormat>
  <Paragraphs>44</Paragraphs>
  <Slides>10</Slides>
  <Notes>10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Montserrat</vt:lpstr>
      <vt:lpstr>PT Serif</vt:lpstr>
      <vt:lpstr>Beatrice template</vt:lpstr>
      <vt:lpstr>McDonald's UI/UX Redesign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معاذ خالد محمد احمد خالد</cp:lastModifiedBy>
  <cp:revision>2</cp:revision>
  <dcterms:modified xsi:type="dcterms:W3CDTF">2025-12-12T22:37:11Z</dcterms:modified>
</cp:coreProperties>
</file>